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82" r:id="rId2"/>
    <p:sldId id="325" r:id="rId3"/>
    <p:sldId id="331" r:id="rId4"/>
    <p:sldId id="332" r:id="rId5"/>
    <p:sldId id="311" r:id="rId6"/>
    <p:sldId id="312" r:id="rId7"/>
    <p:sldId id="318" r:id="rId8"/>
    <p:sldId id="317" r:id="rId9"/>
    <p:sldId id="323" r:id="rId10"/>
    <p:sldId id="322" r:id="rId11"/>
    <p:sldId id="319" r:id="rId12"/>
    <p:sldId id="337" r:id="rId13"/>
    <p:sldId id="320" r:id="rId14"/>
    <p:sldId id="321" r:id="rId15"/>
    <p:sldId id="333" r:id="rId16"/>
    <p:sldId id="334" r:id="rId17"/>
    <p:sldId id="335" r:id="rId18"/>
    <p:sldId id="272" r:id="rId19"/>
    <p:sldId id="278" r:id="rId20"/>
    <p:sldId id="31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0"/>
    <p:restoredTop sz="90166"/>
  </p:normalViewPr>
  <p:slideViewPr>
    <p:cSldViewPr>
      <p:cViewPr>
        <p:scale>
          <a:sx n="129" d="100"/>
          <a:sy n="129" d="100"/>
        </p:scale>
        <p:origin x="280" y="-112"/>
      </p:cViewPr>
      <p:guideLst>
        <p:guide orient="horz" pos="2160"/>
        <p:guide pos="2880"/>
      </p:guideLst>
    </p:cSldViewPr>
  </p:slideViewPr>
  <p:outlineViewPr>
    <p:cViewPr>
      <p:scale>
        <a:sx n="33" d="100"/>
        <a:sy n="33" d="100"/>
      </p:scale>
      <p:origin x="0" y="-8696"/>
    </p:cViewPr>
  </p:outlineViewPr>
  <p:notesTextViewPr>
    <p:cViewPr>
      <p:scale>
        <a:sx n="1" d="1"/>
        <a:sy n="1" d="1"/>
      </p:scale>
      <p:origin x="0" y="-16"/>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9/6/16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1604458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192182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15</a:t>
            </a:fld>
            <a:endParaRPr lang="en-US"/>
          </a:p>
        </p:txBody>
      </p:sp>
    </p:spTree>
    <p:extLst>
      <p:ext uri="{BB962C8B-B14F-4D97-AF65-F5344CB8AC3E}">
        <p14:creationId xmlns:p14="http://schemas.microsoft.com/office/powerpoint/2010/main" val="113952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 among you and your partner which sheet you would</a:t>
            </a:r>
            <a:r>
              <a:rPr lang="en-US" baseline="0" dirty="0" smtClean="0"/>
              <a:t> like to submit- they are marked by 3_</a:t>
            </a:r>
          </a:p>
          <a:p>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17</a:t>
            </a:fld>
            <a:endParaRPr lang="en-US"/>
          </a:p>
        </p:txBody>
      </p:sp>
    </p:spTree>
    <p:extLst>
      <p:ext uri="{BB962C8B-B14F-4D97-AF65-F5344CB8AC3E}">
        <p14:creationId xmlns:p14="http://schemas.microsoft.com/office/powerpoint/2010/main" val="460513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20</a:t>
            </a:fld>
            <a:endParaRPr lang="en-US"/>
          </a:p>
        </p:txBody>
      </p:sp>
    </p:spTree>
    <p:extLst>
      <p:ext uri="{BB962C8B-B14F-4D97-AF65-F5344CB8AC3E}">
        <p14:creationId xmlns:p14="http://schemas.microsoft.com/office/powerpoint/2010/main" val="176319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dirty="0" smtClean="0"/>
          </a:p>
          <a:p>
            <a:r>
              <a:rPr lang="en-US" baseline="0" dirty="0" smtClean="0"/>
              <a:t>We are working with the </a:t>
            </a:r>
            <a:r>
              <a:rPr lang="en-US" baseline="0" dirty="0" err="1" smtClean="0"/>
              <a:t>CyVerse</a:t>
            </a:r>
            <a:r>
              <a:rPr lang="en-US" baseline="0" dirty="0" smtClean="0"/>
              <a:t> team to integrate their analytics tools with the BIP.</a:t>
            </a:r>
          </a:p>
          <a:p>
            <a:endParaRPr lang="en-US" baseline="0" dirty="0" smtClean="0"/>
          </a:p>
          <a:p>
            <a:r>
              <a:rPr lang="en-US" baseline="0" dirty="0" smtClean="0"/>
              <a:t>Latest developments were to obtain DOIs for datasets submitted to BIP. </a:t>
            </a:r>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38986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96253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Genetic drift/</a:t>
            </a:r>
            <a:r>
              <a:rPr lang="en-US" baseline="0" dirty="0" smtClean="0"/>
              <a:t> selection/ cross-pollination/other problems could happen during bulking and the material may not be as “clean” as one thinks. Therefore, the accessions in the BIP are there to record </a:t>
            </a:r>
            <a:endParaRPr lang="en-US" baseline="0" dirty="0" smtClean="0"/>
          </a:p>
          <a:p>
            <a:endParaRPr lang="en-US" baseline="0" dirty="0" smtClean="0"/>
          </a:p>
          <a:p>
            <a:r>
              <a:rPr lang="en-US" baseline="0" dirty="0" smtClean="0"/>
              <a:t>Other mock data has ben bulked in 2010 or at </a:t>
            </a:r>
            <a:r>
              <a:rPr lang="en-US" baseline="0" dirty="0" err="1" smtClean="0"/>
              <a:t>Rothamsted</a:t>
            </a:r>
            <a:r>
              <a:rPr lang="en-US" baseline="0" dirty="0" smtClean="0"/>
              <a:t> </a:t>
            </a:r>
            <a:r>
              <a:rPr lang="en-US" baseline="0" smtClean="0"/>
              <a:t>or Nottingham in </a:t>
            </a:r>
            <a:r>
              <a:rPr lang="en-US" baseline="0" dirty="0" smtClean="0"/>
              <a:t>other years</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8</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9</a:t>
            </a:fld>
            <a:endParaRPr lang="en-US"/>
          </a:p>
        </p:txBody>
      </p:sp>
    </p:spTree>
    <p:extLst>
      <p:ext uri="{BB962C8B-B14F-4D97-AF65-F5344CB8AC3E}">
        <p14:creationId xmlns:p14="http://schemas.microsoft.com/office/powerpoint/2010/main" val="158401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11</a:t>
            </a:fld>
            <a:endParaRPr lang="en-US"/>
          </a:p>
        </p:txBody>
      </p:sp>
    </p:spTree>
    <p:extLst>
      <p:ext uri="{BB962C8B-B14F-4D97-AF65-F5344CB8AC3E}">
        <p14:creationId xmlns:p14="http://schemas.microsoft.com/office/powerpoint/2010/main" val="174010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12</a:t>
            </a:fld>
            <a:endParaRPr lang="en-US"/>
          </a:p>
        </p:txBody>
      </p:sp>
    </p:spTree>
    <p:extLst>
      <p:ext uri="{BB962C8B-B14F-4D97-AF65-F5344CB8AC3E}">
        <p14:creationId xmlns:p14="http://schemas.microsoft.com/office/powerpoint/2010/main" val="911091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7.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0.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33.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1.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9.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24.jpg"/><Relationship Id="rId6" Type="http://schemas.openxmlformats.org/officeDocument/2006/relationships/image" Target="../media/image56.jp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3.png"/><Relationship Id="rId5"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4.emf"/><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38.png"/><Relationship Id="rId8"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14.emf"/><Relationship Id="rId7"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224" y="764704"/>
            <a:ext cx="1455688" cy="195897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224" y="2723680"/>
            <a:ext cx="1455688" cy="20292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224" y="4752946"/>
            <a:ext cx="1459304" cy="1772398"/>
          </a:xfrm>
          <a:prstGeom prst="rect">
            <a:avLst/>
          </a:prstGeom>
        </p:spPr>
      </p:pic>
      <p:sp>
        <p:nvSpPr>
          <p:cNvPr id="10" name="Right Brace 9"/>
          <p:cNvSpPr/>
          <p:nvPr/>
        </p:nvSpPr>
        <p:spPr>
          <a:xfrm>
            <a:off x="3923928" y="760140"/>
            <a:ext cx="432048" cy="19635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4510888" y="2890181"/>
            <a:ext cx="432048" cy="30243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4275940" y="5986467"/>
            <a:ext cx="432048" cy="424974"/>
          </a:xfrm>
          <a:prstGeom prst="rightBrace">
            <a:avLst>
              <a:gd name="adj1" fmla="val 17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004048" y="1124744"/>
            <a:ext cx="3770288" cy="923330"/>
          </a:xfrm>
          <a:prstGeom prst="rect">
            <a:avLst/>
          </a:prstGeom>
          <a:noFill/>
        </p:spPr>
        <p:txBody>
          <a:bodyPr wrap="square" rtlCol="0">
            <a:spAutoFit/>
          </a:bodyPr>
          <a:lstStyle/>
          <a:p>
            <a:r>
              <a:rPr lang="en-US" dirty="0" smtClean="0"/>
              <a:t>Loads software , “dials into database”, defines </a:t>
            </a:r>
            <a:r>
              <a:rPr lang="en-US" dirty="0" err="1" smtClean="0"/>
              <a:t>urls</a:t>
            </a:r>
            <a:r>
              <a:rPr lang="en-US" dirty="0" smtClean="0"/>
              <a:t>, parameters, error messages</a:t>
            </a:r>
            <a:endParaRPr lang="en-US" dirty="0"/>
          </a:p>
        </p:txBody>
      </p:sp>
      <p:sp>
        <p:nvSpPr>
          <p:cNvPr id="14" name="TextBox 13"/>
          <p:cNvSpPr txBox="1"/>
          <p:nvPr/>
        </p:nvSpPr>
        <p:spPr>
          <a:xfrm>
            <a:off x="4971217" y="2643391"/>
            <a:ext cx="3770288" cy="2031325"/>
          </a:xfrm>
          <a:prstGeom prst="rect">
            <a:avLst/>
          </a:prstGeom>
          <a:noFill/>
        </p:spPr>
        <p:txBody>
          <a:bodyPr wrap="square" rtlCol="0">
            <a:spAutoFit/>
          </a:bodyPr>
          <a:lstStyle/>
          <a:p>
            <a:endParaRPr lang="en-US" dirty="0" smtClean="0"/>
          </a:p>
          <a:p>
            <a:r>
              <a:rPr lang="en-US" dirty="0" smtClean="0"/>
              <a:t>Functions </a:t>
            </a:r>
          </a:p>
          <a:p>
            <a:r>
              <a:rPr lang="en-US" dirty="0" smtClean="0"/>
              <a:t>to fill database tables with content from the .csv –file</a:t>
            </a:r>
          </a:p>
          <a:p>
            <a:r>
              <a:rPr lang="en-US" dirty="0" smtClean="0"/>
              <a:t>-”</a:t>
            </a:r>
            <a:r>
              <a:rPr lang="en-US" dirty="0" err="1" smtClean="0"/>
              <a:t>create_record</a:t>
            </a:r>
            <a:r>
              <a:rPr lang="en-US" dirty="0" smtClean="0"/>
              <a:t>”</a:t>
            </a:r>
          </a:p>
          <a:p>
            <a:r>
              <a:rPr lang="en-US" dirty="0" smtClean="0"/>
              <a:t>plant population, plant lines, plant varieties, plant accessions</a:t>
            </a:r>
          </a:p>
        </p:txBody>
      </p:sp>
      <p:sp>
        <p:nvSpPr>
          <p:cNvPr id="15" name="Right Brace 14"/>
          <p:cNvSpPr/>
          <p:nvPr/>
        </p:nvSpPr>
        <p:spPr>
          <a:xfrm>
            <a:off x="3931184" y="2818231"/>
            <a:ext cx="432048" cy="37071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822943" y="3090384"/>
            <a:ext cx="856838" cy="369332"/>
          </a:xfrm>
          <a:prstGeom prst="rect">
            <a:avLst/>
          </a:prstGeom>
        </p:spPr>
        <p:txBody>
          <a:bodyPr wrap="none">
            <a:spAutoFit/>
          </a:bodyPr>
          <a:lstStyle/>
          <a:p>
            <a:r>
              <a:rPr lang="en-US" dirty="0"/>
              <a:t>“Body”</a:t>
            </a:r>
          </a:p>
        </p:txBody>
      </p:sp>
      <p:sp>
        <p:nvSpPr>
          <p:cNvPr id="17" name="Rectangle 16"/>
          <p:cNvSpPr/>
          <p:nvPr/>
        </p:nvSpPr>
        <p:spPr>
          <a:xfrm>
            <a:off x="758146" y="962308"/>
            <a:ext cx="1074846" cy="369332"/>
          </a:xfrm>
          <a:prstGeom prst="rect">
            <a:avLst/>
          </a:prstGeom>
        </p:spPr>
        <p:txBody>
          <a:bodyPr wrap="none">
            <a:spAutoFit/>
          </a:bodyPr>
          <a:lstStyle/>
          <a:p>
            <a:r>
              <a:rPr lang="en-US"/>
              <a:t>“Header”</a:t>
            </a:r>
            <a:endParaRPr lang="en-US" dirty="0"/>
          </a:p>
        </p:txBody>
      </p:sp>
      <p:sp>
        <p:nvSpPr>
          <p:cNvPr id="19" name="TextBox 18"/>
          <p:cNvSpPr txBox="1"/>
          <p:nvPr/>
        </p:nvSpPr>
        <p:spPr>
          <a:xfrm>
            <a:off x="5052744" y="6042109"/>
            <a:ext cx="3770288" cy="369332"/>
          </a:xfrm>
          <a:prstGeom prst="rect">
            <a:avLst/>
          </a:prstGeom>
          <a:noFill/>
        </p:spPr>
        <p:txBody>
          <a:bodyPr wrap="square" rtlCol="0">
            <a:spAutoFit/>
          </a:bodyPr>
          <a:lstStyle/>
          <a:p>
            <a:r>
              <a:rPr lang="en-US" dirty="0" smtClean="0"/>
              <a:t>call </a:t>
            </a:r>
            <a:r>
              <a:rPr lang="en-US" dirty="0" smtClean="0"/>
              <a:t>functions</a:t>
            </a:r>
            <a:endParaRPr lang="en-US" dirty="0"/>
          </a:p>
        </p:txBody>
      </p:sp>
      <p:sp>
        <p:nvSpPr>
          <p:cNvPr id="20" name="Rectangle 19"/>
          <p:cNvSpPr/>
          <p:nvPr/>
        </p:nvSpPr>
        <p:spPr>
          <a:xfrm>
            <a:off x="103859" y="5663301"/>
            <a:ext cx="2313775" cy="523220"/>
          </a:xfrm>
          <a:prstGeom prst="rect">
            <a:avLst/>
          </a:prstGeom>
        </p:spPr>
        <p:txBody>
          <a:bodyPr wrap="none">
            <a:spAutoFit/>
          </a:bodyPr>
          <a:lstStyle/>
          <a:p>
            <a:r>
              <a:rPr lang="en-US" sz="1400" b="1" dirty="0" smtClean="0"/>
              <a:t>FILE:</a:t>
            </a:r>
          </a:p>
          <a:p>
            <a:r>
              <a:rPr lang="en-US" sz="1400" b="1" dirty="0" smtClean="0"/>
              <a:t>2_Population_submission.rb</a:t>
            </a:r>
            <a:endParaRPr lang="en-US" sz="1400" b="1" dirty="0"/>
          </a:p>
        </p:txBody>
      </p:sp>
    </p:spTree>
    <p:extLst>
      <p:ext uri="{BB962C8B-B14F-4D97-AF65-F5344CB8AC3E}">
        <p14:creationId xmlns:p14="http://schemas.microsoft.com/office/powerpoint/2010/main" val="10722239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-defining input columns from your CSV</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0451"/>
          <a:stretch/>
        </p:blipFill>
        <p:spPr>
          <a:xfrm>
            <a:off x="5148064" y="1124744"/>
            <a:ext cx="3744416" cy="45914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91" y="1978252"/>
            <a:ext cx="4181685" cy="28844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065" y="1124744"/>
            <a:ext cx="3744416" cy="4591436"/>
          </a:xfrm>
          <a:prstGeom prst="rect">
            <a:avLst/>
          </a:prstGeom>
        </p:spPr>
      </p:pic>
      <p:cxnSp>
        <p:nvCxnSpPr>
          <p:cNvPr id="13" name="Straight Arrow Connector 12"/>
          <p:cNvCxnSpPr/>
          <p:nvPr/>
        </p:nvCxnSpPr>
        <p:spPr>
          <a:xfrm>
            <a:off x="755576" y="2276872"/>
            <a:ext cx="4454338" cy="208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19672" y="2276872"/>
            <a:ext cx="3528391" cy="2377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81910" y="2267744"/>
            <a:ext cx="2938162" cy="259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-run the script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Content Placeholder 2"/>
          <p:cNvSpPr>
            <a:spLocks noGrp="1"/>
          </p:cNvSpPr>
          <p:nvPr>
            <p:ph idx="1"/>
          </p:nvPr>
        </p:nvSpPr>
        <p:spPr>
          <a:xfrm>
            <a:off x="323528" y="1347788"/>
            <a:ext cx="8630616" cy="2088232"/>
          </a:xfrm>
        </p:spPr>
        <p:txBody>
          <a:bodyPr/>
          <a:lstStyle/>
          <a:p>
            <a:r>
              <a:rPr lang="en-US" dirty="0" smtClean="0"/>
              <a:t>Retrieve API (key) – look in manual for how to find it</a:t>
            </a:r>
          </a:p>
          <a:p>
            <a:r>
              <a:rPr lang="en-US" dirty="0" smtClean="0"/>
              <a:t>Run the script:</a:t>
            </a:r>
          </a:p>
          <a:p>
            <a:r>
              <a:rPr lang="en-US" dirty="0"/>
              <a:t>ruby </a:t>
            </a:r>
            <a:r>
              <a:rPr lang="en-US" dirty="0" err="1"/>
              <a:t>population_submission.rb</a:t>
            </a:r>
            <a:r>
              <a:rPr lang="en-US" dirty="0"/>
              <a:t>  &lt;</a:t>
            </a:r>
            <a:r>
              <a:rPr lang="en-US" dirty="0" err="1"/>
              <a:t>your_input_file.csv</a:t>
            </a:r>
            <a:r>
              <a:rPr lang="en-US" dirty="0"/>
              <a:t>&gt;  &lt;</a:t>
            </a:r>
            <a:r>
              <a:rPr lang="en-US" dirty="0" err="1"/>
              <a:t>your_api_key</a:t>
            </a:r>
            <a:r>
              <a:rPr lang="en-US" dirty="0" smtClean="0"/>
              <a:t>&gt;</a:t>
            </a:r>
          </a:p>
          <a:p>
            <a:endParaRPr lang="en-US" dirty="0" smtClean="0"/>
          </a:p>
          <a:p>
            <a:r>
              <a:rPr lang="en-US" dirty="0" smtClean="0"/>
              <a:t>Ruby </a:t>
            </a:r>
            <a:r>
              <a:rPr lang="en-US" dirty="0" err="1" smtClean="0"/>
              <a:t>population_submission.rb</a:t>
            </a:r>
            <a:r>
              <a:rPr lang="en-US" dirty="0" smtClean="0"/>
              <a:t>  1_BnaDFFS  aslsb4js4k1ls04g1lkjiu131409sglkh1394k  </a:t>
            </a:r>
            <a:endParaRPr lang="en-US" dirty="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753" y="1347788"/>
            <a:ext cx="4455349" cy="4277531"/>
          </a:xfrm>
          <a:prstGeom prst="rect">
            <a:avLst/>
          </a:prstGeom>
        </p:spPr>
      </p:pic>
    </p:spTree>
    <p:extLst>
      <p:ext uri="{BB962C8B-B14F-4D97-AF65-F5344CB8AC3E}">
        <p14:creationId xmlns:p14="http://schemas.microsoft.com/office/powerpoint/2010/main" val="18983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 - extension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5" name="Rectangle 4"/>
          <p:cNvSpPr/>
          <p:nvPr/>
        </p:nvSpPr>
        <p:spPr>
          <a:xfrm>
            <a:off x="4067944" y="5517232"/>
            <a:ext cx="4466223" cy="369332"/>
          </a:xfrm>
          <a:prstGeom prst="rect">
            <a:avLst/>
          </a:prstGeom>
        </p:spPr>
        <p:txBody>
          <a:bodyPr wrap="none">
            <a:spAutoFit/>
          </a:bodyPr>
          <a:lstStyle/>
          <a:p>
            <a:r>
              <a:rPr lang="en-US" dirty="0" smtClean="0"/>
              <a:t>FILE: 3_population_submissionBna_genstatus</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370" y="1609312"/>
            <a:ext cx="5945506" cy="3534149"/>
          </a:xfrm>
          <a:prstGeom prst="rect">
            <a:avLst/>
          </a:prstGeom>
        </p:spPr>
      </p:pic>
      <p:sp>
        <p:nvSpPr>
          <p:cNvPr id="9" name="Content Placeholder 3"/>
          <p:cNvSpPr>
            <a:spLocks noGrp="1"/>
          </p:cNvSpPr>
          <p:nvPr>
            <p:ph idx="10"/>
          </p:nvPr>
        </p:nvSpPr>
        <p:spPr>
          <a:xfrm>
            <a:off x="-36512" y="1734518"/>
            <a:ext cx="3384376" cy="3896883"/>
          </a:xfrm>
        </p:spPr>
        <p:txBody>
          <a:bodyPr>
            <a:normAutofit/>
          </a:bodyPr>
          <a:lstStyle/>
          <a:p>
            <a:pPr marL="342900" indent="-342900">
              <a:buFont typeface="Arial" charset="0"/>
              <a:buChar char="•"/>
            </a:pPr>
            <a:r>
              <a:rPr lang="en-GB" sz="2000" dirty="0" smtClean="0"/>
              <a:t>More metadata about the </a:t>
            </a:r>
            <a:r>
              <a:rPr lang="en-GB" sz="2000" dirty="0" smtClean="0"/>
              <a:t>population</a:t>
            </a:r>
            <a:endParaRPr lang="en-GB" sz="2000" dirty="0" smtClean="0"/>
          </a:p>
          <a:p>
            <a:pPr marL="342900" indent="-342900">
              <a:buFont typeface="Arial" charset="0"/>
              <a:buChar char="•"/>
            </a:pPr>
            <a:r>
              <a:rPr lang="en-GB" sz="2000" dirty="0" smtClean="0"/>
              <a:t>Alter ruby client </a:t>
            </a:r>
            <a:r>
              <a:rPr lang="en-GB" sz="2000" dirty="0" smtClean="0"/>
              <a:t>accordingly</a:t>
            </a:r>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r>
              <a:rPr lang="en-GB" sz="2000" dirty="0" smtClean="0"/>
              <a:t>Open </a:t>
            </a:r>
            <a:r>
              <a:rPr lang="en-GB" sz="1500" dirty="0" smtClean="0"/>
              <a:t>2_population_submission.rb</a:t>
            </a:r>
            <a:endParaRPr lang="en-GB" sz="15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45" y="3284587"/>
            <a:ext cx="2185726" cy="12227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883" y="1715351"/>
            <a:ext cx="4670924" cy="3322069"/>
          </a:xfrm>
          <a:prstGeom prst="rect">
            <a:avLst/>
          </a:prstGeom>
        </p:spPr>
      </p:pic>
      <p:sp>
        <p:nvSpPr>
          <p:cNvPr id="12" name="Rectangle 11"/>
          <p:cNvSpPr/>
          <p:nvPr/>
        </p:nvSpPr>
        <p:spPr>
          <a:xfrm>
            <a:off x="3250370" y="3284587"/>
            <a:ext cx="725434" cy="28803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4067944" y="1988840"/>
            <a:ext cx="4032448" cy="136815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907704" y="3861048"/>
            <a:ext cx="62258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218447" y="1364723"/>
            <a:ext cx="6213668" cy="4152509"/>
          </a:xfrm>
        </p:spPr>
      </p:pic>
    </p:spTree>
    <p:extLst>
      <p:ext uri="{BB962C8B-B14F-4D97-AF65-F5344CB8AC3E}">
        <p14:creationId xmlns:p14="http://schemas.microsoft.com/office/powerpoint/2010/main" val="99532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8" name="Content Placeholder 3"/>
          <p:cNvSpPr>
            <a:spLocks noGrp="1"/>
          </p:cNvSpPr>
          <p:nvPr>
            <p:ph idx="10"/>
          </p:nvPr>
        </p:nvSpPr>
        <p:spPr>
          <a:xfrm>
            <a:off x="405880" y="1594362"/>
            <a:ext cx="7046440" cy="3896883"/>
          </a:xfrm>
        </p:spPr>
        <p:txBody>
          <a:bodyPr>
            <a:normAutofit/>
          </a:bodyPr>
          <a:lstStyle/>
          <a:p>
            <a:pPr marL="342900" indent="-342900">
              <a:buFont typeface="Arial" charset="0"/>
              <a:buChar char="•"/>
            </a:pPr>
            <a:r>
              <a:rPr lang="en-GB" dirty="0" smtClean="0"/>
              <a:t>Open 2_population_submission.rb</a:t>
            </a:r>
          </a:p>
          <a:p>
            <a:pPr marL="342900" indent="-342900">
              <a:buFont typeface="Arial" charset="0"/>
              <a:buChar char="•"/>
            </a:pPr>
            <a:r>
              <a:rPr lang="en-GB" dirty="0" smtClean="0"/>
              <a:t>See instructions in the manual</a:t>
            </a:r>
            <a:endParaRPr lang="en-GB" dirty="0" smtClean="0"/>
          </a:p>
          <a:p>
            <a:pPr marL="1085850" lvl="1" indent="-342900">
              <a:buFont typeface="Arial" charset="0"/>
              <a:buChar char="•"/>
            </a:pPr>
            <a:r>
              <a:rPr lang="en-GB" dirty="0" smtClean="0"/>
              <a:t>Add variable GENETIC_STATUS</a:t>
            </a:r>
          </a:p>
          <a:p>
            <a:pPr marL="1085850" lvl="1" indent="-342900">
              <a:buFont typeface="Arial" charset="0"/>
              <a:buChar char="•"/>
            </a:pPr>
            <a:r>
              <a:rPr lang="en-GB" dirty="0"/>
              <a:t>m</a:t>
            </a:r>
            <a:r>
              <a:rPr lang="en-GB" dirty="0" smtClean="0"/>
              <a:t>odify function </a:t>
            </a:r>
            <a:r>
              <a:rPr lang="en-GB" dirty="0" err="1" smtClean="0"/>
              <a:t>create_plant_line</a:t>
            </a:r>
            <a:endParaRPr lang="en-GB" dirty="0" smtClean="0"/>
          </a:p>
          <a:p>
            <a:pPr marL="1085850" lvl="1" indent="-342900">
              <a:buFont typeface="Arial" charset="0"/>
              <a:buChar char="•"/>
            </a:pPr>
            <a:r>
              <a:rPr lang="en-GB" dirty="0" smtClean="0"/>
              <a:t>Add row[GENETIC_STATUS] to where function is called</a:t>
            </a:r>
          </a:p>
        </p:txBody>
      </p:sp>
    </p:spTree>
    <p:extLst>
      <p:ext uri="{BB962C8B-B14F-4D97-AF65-F5344CB8AC3E}">
        <p14:creationId xmlns:p14="http://schemas.microsoft.com/office/powerpoint/2010/main" val="1789449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880" y="260648"/>
            <a:ext cx="8352928" cy="1143000"/>
          </a:xfrm>
        </p:spPr>
        <p:txBody>
          <a:bodyPr/>
          <a:lstStyle/>
          <a:p>
            <a:r>
              <a:rPr lang="en-GB" dirty="0" smtClean="0"/>
              <a:t>Population </a:t>
            </a:r>
            <a:r>
              <a:rPr lang="en-GB" dirty="0" smtClean="0"/>
              <a:t>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Content Placeholder 3"/>
          <p:cNvSpPr>
            <a:spLocks noGrp="1"/>
          </p:cNvSpPr>
          <p:nvPr>
            <p:ph idx="10"/>
          </p:nvPr>
        </p:nvSpPr>
        <p:spPr>
          <a:xfrm>
            <a:off x="395536" y="1196752"/>
            <a:ext cx="8352928" cy="1080120"/>
          </a:xfrm>
        </p:spPr>
        <p:txBody>
          <a:bodyPr>
            <a:normAutofit fontScale="92500" lnSpcReduction="10000"/>
          </a:bodyPr>
          <a:lstStyle/>
          <a:p>
            <a:r>
              <a:rPr lang="en-GB" dirty="0" smtClean="0"/>
              <a:t>Successful submission of a population, altering the ruby client to add submission of the ‘genetic status’ information.</a:t>
            </a:r>
          </a:p>
          <a:p>
            <a:r>
              <a:rPr lang="en-GB" dirty="0" smtClean="0"/>
              <a:t>Its display in the BIP:</a:t>
            </a:r>
            <a:endParaRPr lang="en-GB"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888" y="2492896"/>
            <a:ext cx="6156176" cy="2920852"/>
          </a:xfrm>
          <a:prstGeom prst="rect">
            <a:avLst/>
          </a:prstGeom>
        </p:spPr>
      </p:pic>
    </p:spTree>
    <p:extLst>
      <p:ext uri="{BB962C8B-B14F-4D97-AF65-F5344CB8AC3E}">
        <p14:creationId xmlns:p14="http://schemas.microsoft.com/office/powerpoint/2010/main" val="20204171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submission </a:t>
            </a:r>
            <a:endParaRPr lang="en-GB" dirty="0"/>
          </a:p>
        </p:txBody>
      </p:sp>
      <p:sp>
        <p:nvSpPr>
          <p:cNvPr id="4" name="Content Placeholder 3"/>
          <p:cNvSpPr>
            <a:spLocks noGrp="1"/>
          </p:cNvSpPr>
          <p:nvPr>
            <p:ph idx="10"/>
          </p:nvPr>
        </p:nvSpPr>
        <p:spPr>
          <a:xfrm>
            <a:off x="179512" y="1308110"/>
            <a:ext cx="4176464" cy="3896883"/>
          </a:xfrm>
        </p:spPr>
        <p:txBody>
          <a:bodyPr>
            <a:normAutofit lnSpcReduction="10000"/>
          </a:bodyPr>
          <a:lstStyle/>
          <a:p>
            <a:pPr marL="342900" indent="-342900">
              <a:buFont typeface="Arial" charset="0"/>
              <a:buChar char="•"/>
            </a:pPr>
            <a:r>
              <a:rPr lang="en-GB" dirty="0" smtClean="0"/>
              <a:t>22 lines</a:t>
            </a:r>
          </a:p>
          <a:p>
            <a:pPr marL="342900" indent="-342900">
              <a:buFont typeface="Arial" charset="0"/>
              <a:buChar char="•"/>
            </a:pPr>
            <a:r>
              <a:rPr lang="en-GB" dirty="0" smtClean="0"/>
              <a:t>2 </a:t>
            </a:r>
            <a:r>
              <a:rPr lang="en-GB" dirty="0" err="1" smtClean="0"/>
              <a:t>polytunnels</a:t>
            </a:r>
            <a:r>
              <a:rPr lang="en-GB" dirty="0" smtClean="0"/>
              <a:t>, 3 reps, sub-blocks, pots</a:t>
            </a:r>
          </a:p>
          <a:p>
            <a:pPr marL="342900" indent="-342900">
              <a:buFont typeface="Arial" charset="0"/>
              <a:buChar char="•"/>
            </a:pPr>
            <a:r>
              <a:rPr lang="en-GB" dirty="0" smtClean="0"/>
              <a:t>Morphological and biochemical traits measured</a:t>
            </a:r>
          </a:p>
          <a:p>
            <a:pPr marL="342900" indent="-342900">
              <a:buFont typeface="Arial" charset="0"/>
              <a:buChar char="•"/>
            </a:pPr>
            <a:r>
              <a:rPr lang="en-GB" dirty="0" smtClean="0"/>
              <a:t>(each group of 2 has a trial data sheet each to work with)</a:t>
            </a:r>
          </a:p>
          <a:p>
            <a:pPr marL="342900" indent="-342900">
              <a:buFont typeface="Arial" charset="0"/>
              <a:buChar char="•"/>
            </a:pPr>
            <a:r>
              <a:rPr lang="en-GB" dirty="0" smtClean="0"/>
              <a:t>Submit 3 trait measurements/trial sheet</a:t>
            </a:r>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613" y="1628800"/>
            <a:ext cx="4795559" cy="3020504"/>
          </a:xfrm>
          <a:prstGeom prst="rect">
            <a:avLst/>
          </a:prstGeom>
        </p:spPr>
      </p:pic>
      <p:sp>
        <p:nvSpPr>
          <p:cNvPr id="6" name="TextBox 5"/>
          <p:cNvSpPr txBox="1"/>
          <p:nvPr/>
        </p:nvSpPr>
        <p:spPr>
          <a:xfrm>
            <a:off x="7070794" y="4649304"/>
            <a:ext cx="1890261" cy="461665"/>
          </a:xfrm>
          <a:prstGeom prst="rect">
            <a:avLst/>
          </a:prstGeom>
          <a:noFill/>
        </p:spPr>
        <p:txBody>
          <a:bodyPr wrap="none" rtlCol="0">
            <a:spAutoFit/>
          </a:bodyPr>
          <a:lstStyle/>
          <a:p>
            <a:r>
              <a:rPr lang="en-US" sz="1200" dirty="0" smtClean="0"/>
              <a:t>Files 3_Trial_data_biochem</a:t>
            </a:r>
          </a:p>
          <a:p>
            <a:r>
              <a:rPr lang="en-US" sz="1200" dirty="0" smtClean="0"/>
              <a:t>         3_Trial_data_morph</a:t>
            </a:r>
            <a:endParaRPr lang="en-US" sz="1200" dirty="0"/>
          </a:p>
        </p:txBody>
      </p:sp>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Trial data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554" y="1939088"/>
            <a:ext cx="4980843" cy="2786500"/>
          </a:xfrm>
          <a:prstGeom prst="rect">
            <a:avLst/>
          </a:prstGeom>
        </p:spPr>
      </p:pic>
      <p:sp>
        <p:nvSpPr>
          <p:cNvPr id="9" name="Rectangle 8"/>
          <p:cNvSpPr/>
          <p:nvPr/>
        </p:nvSpPr>
        <p:spPr>
          <a:xfrm>
            <a:off x="3635896" y="3332338"/>
            <a:ext cx="1440160"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4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888" y="4614191"/>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104054" y="3383285"/>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035" y="4813106"/>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668" y="4499830"/>
            <a:ext cx="1767957" cy="550337"/>
          </a:xfrm>
          <a:prstGeom prst="rect">
            <a:avLst/>
          </a:prstGeom>
        </p:spPr>
      </p:pic>
      <p:sp>
        <p:nvSpPr>
          <p:cNvPr id="16" name="Rectangle 15"/>
          <p:cNvSpPr/>
          <p:nvPr/>
        </p:nvSpPr>
        <p:spPr>
          <a:xfrm>
            <a:off x="184696" y="4384236"/>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804" y="2920683"/>
            <a:ext cx="1514387" cy="577467"/>
          </a:xfrm>
          <a:prstGeom prst="rect">
            <a:avLst/>
          </a:prstGeom>
        </p:spPr>
      </p:pic>
      <p:cxnSp>
        <p:nvCxnSpPr>
          <p:cNvPr id="18" name="Straight Arrow Connector 17"/>
          <p:cNvCxnSpPr/>
          <p:nvPr/>
        </p:nvCxnSpPr>
        <p:spPr>
          <a:xfrm flipH="1">
            <a:off x="5699348" y="3587099"/>
            <a:ext cx="382624" cy="42296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20124"/>
            <a:ext cx="1483759" cy="1260546"/>
          </a:xfrm>
          <a:prstGeom prst="rect">
            <a:avLst/>
          </a:prstGeom>
        </p:spPr>
      </p:pic>
      <p:sp>
        <p:nvSpPr>
          <p:cNvPr id="20" name="Rectangle 19"/>
          <p:cNvSpPr/>
          <p:nvPr/>
        </p:nvSpPr>
        <p:spPr>
          <a:xfrm>
            <a:off x="5662402" y="2699792"/>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20314" y="5398638"/>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29125"/>
            <a:ext cx="603329" cy="569375"/>
          </a:xfrm>
          <a:prstGeom prst="rect">
            <a:avLst/>
          </a:prstGeom>
        </p:spPr>
      </p:pic>
      <p:pic>
        <p:nvPicPr>
          <p:cNvPr id="5" name="Picture 4"/>
          <p:cNvPicPr>
            <a:picLocks noChangeAspect="1"/>
          </p:cNvPicPr>
          <p:nvPr/>
        </p:nvPicPr>
        <p:blipFill>
          <a:blip r:embed="rId14"/>
          <a:stretch>
            <a:fillRect/>
          </a:stretch>
        </p:blipFill>
        <p:spPr>
          <a:xfrm>
            <a:off x="3649864" y="2498692"/>
            <a:ext cx="618883" cy="764321"/>
          </a:xfrm>
          <a:prstGeom prst="rect">
            <a:avLst/>
          </a:prstGeom>
        </p:spPr>
      </p:pic>
      <p:cxnSp>
        <p:nvCxnSpPr>
          <p:cNvPr id="24" name="Straight Arrow Connector 23"/>
          <p:cNvCxnSpPr/>
          <p:nvPr/>
        </p:nvCxnSpPr>
        <p:spPr>
          <a:xfrm flipH="1">
            <a:off x="3100868" y="2989157"/>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280272" y="4662987"/>
            <a:ext cx="484198" cy="444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294166"/>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177361"/>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02243" y="5604499"/>
            <a:ext cx="1514123" cy="476857"/>
          </a:xfrm>
          <a:prstGeom prst="rect">
            <a:avLst/>
          </a:prstGeom>
        </p:spPr>
      </p:pic>
      <p:cxnSp>
        <p:nvCxnSpPr>
          <p:cNvPr id="32" name="Straight Arrow Connector 31"/>
          <p:cNvCxnSpPr/>
          <p:nvPr/>
        </p:nvCxnSpPr>
        <p:spPr>
          <a:xfrm flipH="1">
            <a:off x="4417321" y="5135085"/>
            <a:ext cx="309487" cy="5831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093132" y="5135085"/>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37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79512" y="863984"/>
            <a:ext cx="4392488" cy="22967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bwMode="auto">
          <a:xfrm>
            <a:off x="4774043" y="863984"/>
            <a:ext cx="4369957" cy="2296781"/>
          </a:xfrm>
          <a:prstGeom prst="rect">
            <a:avLst/>
          </a:prstGeom>
          <a:noFill/>
          <a:ln>
            <a:noFill/>
          </a:ln>
        </p:spPr>
      </p:pic>
      <p:sp>
        <p:nvSpPr>
          <p:cNvPr id="4" name="TextBox 3"/>
          <p:cNvSpPr txBox="1"/>
          <p:nvPr/>
        </p:nvSpPr>
        <p:spPr>
          <a:xfrm>
            <a:off x="-29342" y="764704"/>
            <a:ext cx="504056" cy="323165"/>
          </a:xfrm>
          <a:prstGeom prst="rect">
            <a:avLst/>
          </a:prstGeom>
          <a:noFill/>
        </p:spPr>
        <p:txBody>
          <a:bodyPr wrap="square" rtlCol="0">
            <a:spAutoFit/>
          </a:bodyPr>
          <a:lstStyle/>
          <a:p>
            <a:r>
              <a:rPr lang="en-US" sz="1500" smtClean="0"/>
              <a:t>A</a:t>
            </a:r>
            <a:endParaRPr lang="en-US" sz="1500"/>
          </a:p>
        </p:txBody>
      </p:sp>
      <p:sp>
        <p:nvSpPr>
          <p:cNvPr id="13" name="TextBox 12"/>
          <p:cNvSpPr txBox="1"/>
          <p:nvPr/>
        </p:nvSpPr>
        <p:spPr>
          <a:xfrm>
            <a:off x="4572000" y="764703"/>
            <a:ext cx="504056" cy="323165"/>
          </a:xfrm>
          <a:prstGeom prst="rect">
            <a:avLst/>
          </a:prstGeom>
          <a:noFill/>
        </p:spPr>
        <p:txBody>
          <a:bodyPr wrap="square" rtlCol="0">
            <a:spAutoFit/>
          </a:bodyPr>
          <a:lstStyle/>
          <a:p>
            <a:r>
              <a:rPr lang="en-US" sz="1500" dirty="0"/>
              <a:t>B</a:t>
            </a:r>
          </a:p>
        </p:txBody>
      </p:sp>
    </p:spTree>
    <p:extLst>
      <p:ext uri="{BB962C8B-B14F-4D97-AF65-F5344CB8AC3E}">
        <p14:creationId xmlns:p14="http://schemas.microsoft.com/office/powerpoint/2010/main" val="539052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477328"/>
          </a:xfrm>
          <a:prstGeom prst="rect">
            <a:avLst/>
          </a:prstGeom>
          <a:noFill/>
        </p:spPr>
        <p:txBody>
          <a:bodyPr wrap="square" rtlCol="0">
            <a:spAutoFit/>
          </a:bodyPr>
          <a:lstStyle/>
          <a:p>
            <a:r>
              <a:rPr lang="en-US" dirty="0" smtClean="0"/>
              <a:t>Perform on-the-fly statistical analysis </a:t>
            </a:r>
            <a:r>
              <a:rPr lang="en-US" dirty="0" smtClean="0"/>
              <a:t>of phenotypic </a:t>
            </a:r>
            <a:r>
              <a:rPr lang="en-US" dirty="0" smtClean="0"/>
              <a:t>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90" y="171575"/>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0" y="650530"/>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262908" y="1461638"/>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3263">
            <a:off x="1912411" y="4088554"/>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42" y="2558681"/>
            <a:ext cx="4044817" cy="2789529"/>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731" y="4437112"/>
            <a:ext cx="1105279" cy="9361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923330"/>
          </a:xfrm>
          <a:prstGeom prst="rect">
            <a:avLst/>
          </a:prstGeom>
          <a:noFill/>
        </p:spPr>
        <p:txBody>
          <a:bodyPr wrap="square" rtlCol="0">
            <a:spAutoFit/>
          </a:bodyPr>
          <a:lstStyle/>
          <a:p>
            <a:r>
              <a:rPr lang="en-US" dirty="0" smtClean="0"/>
              <a:t>Programmatic submission – </a:t>
            </a:r>
            <a:r>
              <a:rPr lang="en-US" smtClean="0"/>
              <a:t>Population Submission</a:t>
            </a:r>
            <a:endParaRPr lang="en-US"/>
          </a:p>
        </p:txBody>
      </p:sp>
      <p:sp>
        <p:nvSpPr>
          <p:cNvPr id="24" name="TextBox 23"/>
          <p:cNvSpPr txBox="1"/>
          <p:nvPr/>
        </p:nvSpPr>
        <p:spPr>
          <a:xfrm>
            <a:off x="2824703" y="5296759"/>
            <a:ext cx="2376264" cy="646331"/>
          </a:xfrm>
          <a:prstGeom prst="rect">
            <a:avLst/>
          </a:prstGeom>
          <a:noFill/>
        </p:spPr>
        <p:txBody>
          <a:bodyPr wrap="square" rtlCol="0">
            <a:spAutoFit/>
          </a:bodyPr>
          <a:lstStyle/>
          <a:p>
            <a:r>
              <a:rPr lang="en-US" dirty="0" smtClean="0"/>
              <a:t>Wizard based – Trial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Brassica </a:t>
            </a:r>
            <a:r>
              <a:rPr lang="en-GB" sz="2000" dirty="0" err="1" smtClean="0"/>
              <a:t>Napus</a:t>
            </a:r>
            <a:r>
              <a:rPr lang="en-GB" sz="2000" dirty="0" smtClean="0"/>
              <a:t> Diversity </a:t>
            </a:r>
            <a:r>
              <a:rPr lang="en-GB" sz="2000" dirty="0" smtClean="0"/>
              <a:t>fixed foundation set            -&gt; line names</a:t>
            </a:r>
          </a:p>
          <a:p>
            <a:pPr marL="342900" indent="-342900">
              <a:buFont typeface="Arial" charset="0"/>
              <a:buChar char="•"/>
            </a:pPr>
            <a:r>
              <a:rPr lang="en-GB" sz="2000" dirty="0" smtClean="0"/>
              <a:t>Seed bulked up at JIC in 2009 </a:t>
            </a:r>
          </a:p>
          <a:p>
            <a:pPr marL="342900" indent="-342900">
              <a:buFont typeface="Arial" charset="0"/>
              <a:buChar char="•"/>
            </a:pPr>
            <a:r>
              <a:rPr lang="en-GB" sz="2000" dirty="0" smtClean="0"/>
              <a:t>Assign identifier to the germplasm used</a:t>
            </a:r>
          </a:p>
          <a:p>
            <a:pPr marL="342900" indent="-342900">
              <a:buFont typeface="Arial" charset="0"/>
              <a:buChar char="•"/>
            </a:pPr>
            <a:r>
              <a:rPr lang="en-GB" sz="2000" dirty="0" smtClean="0"/>
              <a:t>Nomenclature for Accession:</a:t>
            </a:r>
            <a:endParaRPr lang="en-GB" sz="2000" dirty="0" smtClean="0"/>
          </a:p>
          <a:p>
            <a:pPr marL="342900" indent="-342900">
              <a:buFont typeface="Arial" charset="0"/>
              <a:buChar char="•"/>
            </a:pPr>
            <a:r>
              <a:rPr lang="en-GB" sz="2000" dirty="0" smtClean="0"/>
              <a:t>&lt;Institute </a:t>
            </a:r>
            <a:r>
              <a:rPr lang="en-GB" sz="2000" dirty="0" smtClean="0"/>
              <a:t>abbr.&gt;&lt;</a:t>
            </a:r>
            <a:r>
              <a:rPr lang="en-GB" sz="2000" dirty="0" smtClean="0"/>
              <a:t>YY&gt;_&lt;line name&gt;</a:t>
            </a:r>
          </a:p>
          <a:p>
            <a:pPr marL="342900" indent="-342900">
              <a:buFont typeface="Arial" charset="0"/>
              <a:buChar char="•"/>
            </a:pPr>
            <a:endParaRPr lang="en-GB" sz="2000"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972" y="1580131"/>
            <a:ext cx="4935092" cy="343236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613380"/>
            <a:ext cx="8909071" cy="568863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0" y="2387088"/>
            <a:ext cx="5021066" cy="3463404"/>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1" y="1410335"/>
            <a:ext cx="4712272" cy="9287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Rectangle 5"/>
          <p:cNvSpPr/>
          <p:nvPr/>
        </p:nvSpPr>
        <p:spPr>
          <a:xfrm>
            <a:off x="6784328" y="770996"/>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89147" y="1851116"/>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6336" y="2340142"/>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20232" y="626980"/>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84025" y="659841"/>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366" y="1404038"/>
            <a:ext cx="1105279" cy="936104"/>
          </a:xfrm>
          <a:prstGeom prst="rect">
            <a:avLst/>
          </a:prstGeom>
        </p:spPr>
      </p:pic>
      <p:cxnSp>
        <p:nvCxnSpPr>
          <p:cNvPr id="25" name="Straight Arrow Connector 24"/>
          <p:cNvCxnSpPr/>
          <p:nvPr/>
        </p:nvCxnSpPr>
        <p:spPr>
          <a:xfrm flipV="1">
            <a:off x="4335462" y="2592170"/>
            <a:ext cx="2520874" cy="44497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32441" y="2387088"/>
            <a:ext cx="3683775" cy="951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914599" y="1821105"/>
            <a:ext cx="609729" cy="3260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539552" y="2739347"/>
            <a:ext cx="6984776" cy="91996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682000" y="1988840"/>
            <a:ext cx="5410280" cy="933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38144" y="2276872"/>
            <a:ext cx="4183854" cy="9653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497995" y="939563"/>
            <a:ext cx="3416604" cy="92611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96196" y="3904386"/>
            <a:ext cx="2808312" cy="646331"/>
          </a:xfrm>
          <a:prstGeom prst="rect">
            <a:avLst/>
          </a:prstGeom>
          <a:noFill/>
        </p:spPr>
        <p:txBody>
          <a:bodyPr wrap="square" rtlCol="0">
            <a:spAutoFit/>
          </a:bodyPr>
          <a:lstStyle/>
          <a:p>
            <a:r>
              <a:rPr lang="en-US" b="1" dirty="0" smtClean="0"/>
              <a:t>Help from the ruby client:</a:t>
            </a:r>
          </a:p>
          <a:p>
            <a:r>
              <a:rPr lang="en-US" b="1" dirty="0" err="1" smtClean="0"/>
              <a:t>Population_submission.rb</a:t>
            </a:r>
            <a:endParaRPr lang="en-US" b="1" dirty="0"/>
          </a:p>
        </p:txBody>
      </p:sp>
      <p:sp>
        <p:nvSpPr>
          <p:cNvPr id="43" name="Right Arrow 42"/>
          <p:cNvSpPr/>
          <p:nvPr/>
        </p:nvSpPr>
        <p:spPr>
          <a:xfrm rot="13956496">
            <a:off x="4928105" y="3258293"/>
            <a:ext cx="750975" cy="58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4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2708</TotalTime>
  <Words>1836</Words>
  <Application>Microsoft Macintosh PowerPoint</Application>
  <PresentationFormat>On-screen Show (4:3)</PresentationFormat>
  <Paragraphs>217</Paragraphs>
  <Slides>20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Noto Serif</vt:lpstr>
      <vt:lpstr>Roboto</vt:lpstr>
      <vt:lpstr>Arial</vt:lpstr>
      <vt:lpstr>Office Theme</vt:lpstr>
      <vt:lpstr>Data upload to the  Brassica Information Portal</vt:lpstr>
      <vt:lpstr> BIP integration with other resources</vt:lpstr>
      <vt:lpstr>The Brassica Information Portal in the Research Cycle</vt:lpstr>
      <vt:lpstr>                            in the media</vt:lpstr>
      <vt:lpstr> Data upload to BIP</vt:lpstr>
      <vt:lpstr>PowerPoint Presentation</vt:lpstr>
      <vt:lpstr> Different ways to communicate with the BIP</vt:lpstr>
      <vt:lpstr>Population Submission using the ruby client </vt:lpstr>
      <vt:lpstr>PowerPoint Presentation</vt:lpstr>
      <vt:lpstr>Population Submission using the ruby client </vt:lpstr>
      <vt:lpstr>Population submission -defining input columns from your CSV</vt:lpstr>
      <vt:lpstr>Population submission -run the script</vt:lpstr>
      <vt:lpstr>Population submission - extension -altering the ruby client</vt:lpstr>
      <vt:lpstr>Population submission -altering the ruby client</vt:lpstr>
      <vt:lpstr>Population submission</vt:lpstr>
      <vt:lpstr>Trial submission </vt:lpstr>
      <vt:lpstr>Trial submission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110</cp:revision>
  <dcterms:created xsi:type="dcterms:W3CDTF">2016-07-14T08:49:53Z</dcterms:created>
  <dcterms:modified xsi:type="dcterms:W3CDTF">2016-09-06T19:16:22Z</dcterms:modified>
</cp:coreProperties>
</file>